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80" r:id="rId3"/>
  </p:sldIdLst>
  <p:sldSz cx="12192000" cy="6858000"/>
  <p:notesSz cx="6858000" cy="9144000"/>
  <p:embeddedFontLst>
    <p:embeddedFont>
      <p:font typeface="Poppins" panose="00000500000000000000" pitchFamily="2" charset="0"/>
      <p:regular r:id="rId5"/>
      <p:bold r:id="rId6"/>
      <p:italic r:id="rId7"/>
      <p:boldItalic r:id="rId8"/>
    </p:embeddedFont>
    <p:embeddedFont>
      <p:font typeface="Poppins SemiBold" panose="00000700000000000000" pitchFamily="2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46" roundtripDataSignature="AMtx7miFuKMVRY+vI47akEBBJopmrSSyf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3" Type="http://schemas.openxmlformats.org/officeDocument/2006/relationships/slide" Target="slides/slide2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46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49" Type="http://schemas.openxmlformats.org/officeDocument/2006/relationships/theme" Target="theme/theme1.xml"/><Relationship Id="rId10" Type="http://schemas.openxmlformats.org/officeDocument/2006/relationships/font" Target="fonts/font6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48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altLang="zh-C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65906" y="1143215"/>
            <a:ext cx="5928000" cy="3086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39" name="Google Shape;339;p25:notes"/>
          <p:cNvSpPr txBox="1">
            <a:spLocks noGrp="1"/>
          </p:cNvSpPr>
          <p:nvPr>
            <p:ph type="body" idx="1"/>
          </p:nvPr>
        </p:nvSpPr>
        <p:spPr>
          <a:xfrm>
            <a:off x="686599" y="4401236"/>
            <a:ext cx="5486700" cy="359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075" tIns="43025" rIns="86075" bIns="43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>
              <a:solidFill>
                <a:schemeClr val="lt2"/>
              </a:solidFill>
            </a:endParaRPr>
          </a:p>
        </p:txBody>
      </p:sp>
      <p:sp>
        <p:nvSpPr>
          <p:cNvPr id="340" name="Google Shape;340;p25:notes"/>
          <p:cNvSpPr txBox="1">
            <a:spLocks noGrp="1"/>
          </p:cNvSpPr>
          <p:nvPr>
            <p:ph type="sldNum" idx="12"/>
          </p:nvPr>
        </p:nvSpPr>
        <p:spPr>
          <a:xfrm>
            <a:off x="3885108" y="8686165"/>
            <a:ext cx="2971800" cy="45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075" tIns="43025" rIns="86075" bIns="430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None/>
            </a:pPr>
            <a:fld id="{00000000-1234-1234-1234-123412341234}" type="slidenum">
              <a:rPr lang="de-DE" altLang="zh-CN" sz="1300"/>
              <a:t>2</a:t>
            </a:fld>
            <a:endParaRPr sz="13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标题幻灯片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altLang="zh-C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标题和竖排文字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3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altLang="zh-C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垂直排列标题与&#10;文本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3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altLang="zh-C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标题和内容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altLang="zh-C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节标题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altLang="zh-C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两栏内容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3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altLang="zh-C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较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3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3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3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3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altLang="zh-C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仅标题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altLang="zh-C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空白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altLang="zh-C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内容与标题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3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altLang="zh-C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图片与标题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3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3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altLang="zh-CN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altLang="zh-CN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ctrTitle"/>
          </p:nvPr>
        </p:nvSpPr>
        <p:spPr>
          <a:xfrm>
            <a:off x="1225550" y="2435860"/>
            <a:ext cx="4452000" cy="90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AT" altLang="zh-CN" sz="5400" b="1" dirty="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Mars Pro 2</a:t>
            </a:r>
            <a:endParaRPr lang="de-AT" sz="5400" b="1" dirty="0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9" name="Google Shape;89;p1"/>
          <p:cNvSpPr txBox="1">
            <a:spLocks noGrp="1"/>
          </p:cNvSpPr>
          <p:nvPr>
            <p:ph type="subTitle" idx="1"/>
          </p:nvPr>
        </p:nvSpPr>
        <p:spPr>
          <a:xfrm>
            <a:off x="1225550" y="3388360"/>
            <a:ext cx="4015800" cy="4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zh-CN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Scatena la magia laser 4K</a:t>
            </a:r>
            <a:endParaRPr>
              <a:solidFill>
                <a:schemeClr val="lt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1225550" y="3778250"/>
            <a:ext cx="4979100" cy="4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zh-CN" sz="1100" b="0" i="0" u="none" strike="noStrike" cap="non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Il primo proiettore laser 4K per Google TV al mondo con Netflix con licenza</a:t>
            </a:r>
            <a:endParaRPr sz="1100" b="0" i="0" u="none" strike="noStrike" cap="non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91" name="Google Shape;91;p1" descr="Dangbei&amp;Google TV-0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6645" y="1828800"/>
            <a:ext cx="3146425" cy="54864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" descr="4K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45565" y="4369435"/>
            <a:ext cx="476250" cy="374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" descr="Dolby audio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496310" y="4483100"/>
            <a:ext cx="1077594" cy="198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" descr="DTX-GOLD-03-0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538095" y="4432935"/>
            <a:ext cx="942977" cy="288926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"/>
          <p:cNvSpPr/>
          <p:nvPr/>
        </p:nvSpPr>
        <p:spPr>
          <a:xfrm>
            <a:off x="7048500" y="6467475"/>
            <a:ext cx="4979035" cy="426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800"/>
              <a:buFont typeface="Arial"/>
              <a:buNone/>
            </a:pPr>
            <a:r>
              <a:rPr lang="zh-CN" sz="800" b="0" i="0" u="none" strike="noStrike" cap="none">
                <a:solidFill>
                  <a:srgbClr val="A5A5A5"/>
                </a:solidFill>
                <a:latin typeface="Poppins"/>
                <a:ea typeface="Poppins"/>
                <a:cs typeface="Poppins"/>
                <a:sym typeface="Poppins"/>
              </a:rPr>
              <a:t>* Google TV è il nome dell'esperienza software di questo dispositivo e un marchio di fabbrica.</a:t>
            </a:r>
            <a:endParaRPr sz="800" b="0" i="0" u="none" strike="noStrike" cap="none">
              <a:solidFill>
                <a:srgbClr val="A5A5A5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97" name="Google Shape;97;p1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892750" y="4379750"/>
            <a:ext cx="715910" cy="374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2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5"/>
              <a:buFont typeface="Arial"/>
              <a:buNone/>
            </a:pPr>
            <a:endParaRPr sz="186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43" name="Google Shape;343;p25" descr="形状, 圆圈&#10;&#10;描述已自动生成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08538" y="6053373"/>
            <a:ext cx="2868931" cy="719510"/>
          </a:xfrm>
          <a:prstGeom prst="rect">
            <a:avLst/>
          </a:prstGeom>
          <a:noFill/>
          <a:ln>
            <a:noFill/>
          </a:ln>
        </p:spPr>
      </p:pic>
      <p:sp>
        <p:nvSpPr>
          <p:cNvPr id="344" name="Google Shape;344;p25"/>
          <p:cNvSpPr txBox="1"/>
          <p:nvPr/>
        </p:nvSpPr>
        <p:spPr>
          <a:xfrm>
            <a:off x="540465" y="220344"/>
            <a:ext cx="6308000" cy="752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65"/>
              <a:buFont typeface="Poppins"/>
              <a:buNone/>
            </a:pPr>
            <a:r>
              <a:rPr lang="zh-CN" sz="2865" b="1" i="0" u="none" strike="noStrike" cap="non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Specifiche tecniche</a:t>
            </a:r>
            <a:endParaRPr sz="2865" b="1" i="0" u="none" strike="noStrike" cap="non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45" name="Google Shape;345;p25"/>
          <p:cNvSpPr txBox="1"/>
          <p:nvPr/>
        </p:nvSpPr>
        <p:spPr>
          <a:xfrm>
            <a:off x="540466" y="936921"/>
            <a:ext cx="1263200" cy="4292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65"/>
              <a:buFont typeface="Poppins SemiBold"/>
              <a:buNone/>
            </a:pPr>
            <a:r>
              <a:rPr lang="zh-CN" sz="1465" b="1" i="0" u="none" strike="noStrike" cap="none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Display</a:t>
            </a:r>
            <a:endParaRPr sz="1465" b="1" i="0" u="none" strike="noStrike" cap="none">
              <a:solidFill>
                <a:schemeClr val="lt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346" name="Google Shape;346;p25"/>
          <p:cNvSpPr txBox="1"/>
          <p:nvPr/>
        </p:nvSpPr>
        <p:spPr>
          <a:xfrm>
            <a:off x="540464" y="1264831"/>
            <a:ext cx="2165200" cy="2564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65"/>
              <a:buFont typeface="Poppins"/>
              <a:buNone/>
            </a:pPr>
            <a:r>
              <a:rPr lang="zh-CN" sz="1065" b="0" i="0" u="none" strike="noStrike" cap="none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Tecnologia del display: DLP</a:t>
            </a:r>
            <a:endParaRPr sz="1065" b="0" i="0" u="none" strike="noStrike" cap="none">
              <a:solidFill>
                <a:srgbClr val="BFBFB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47" name="Google Shape;347;p25"/>
          <p:cNvSpPr txBox="1"/>
          <p:nvPr/>
        </p:nvSpPr>
        <p:spPr>
          <a:xfrm>
            <a:off x="540462" y="1488175"/>
            <a:ext cx="2542400" cy="33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65"/>
              <a:buFont typeface="Poppins"/>
              <a:buNone/>
            </a:pPr>
            <a:r>
              <a:rPr lang="zh-CN" sz="1065" b="0" i="0" u="none" strike="noStrike" cap="none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Luminosità (ISO Lumens): 2450*</a:t>
            </a:r>
            <a:endParaRPr sz="1065" b="0" i="0" u="none" strike="noStrike" cap="none">
              <a:solidFill>
                <a:srgbClr val="BFBFB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48" name="Google Shape;348;p25"/>
          <p:cNvSpPr txBox="1"/>
          <p:nvPr/>
        </p:nvSpPr>
        <p:spPr>
          <a:xfrm>
            <a:off x="540462" y="1770357"/>
            <a:ext cx="2542400" cy="4514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65"/>
              <a:buFont typeface="Poppins"/>
              <a:buNone/>
            </a:pPr>
            <a:r>
              <a:rPr lang="zh-CN" sz="1065" b="0" i="0" u="none" strike="noStrike" cap="none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Chip del display: DMD UHD da 0,47 pollici</a:t>
            </a:r>
            <a:endParaRPr sz="1065" b="0" i="0" u="none" strike="noStrike" cap="none">
              <a:solidFill>
                <a:srgbClr val="BFBFB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49" name="Google Shape;349;p25"/>
          <p:cNvSpPr txBox="1"/>
          <p:nvPr/>
        </p:nvSpPr>
        <p:spPr>
          <a:xfrm>
            <a:off x="545542" y="2124104"/>
            <a:ext cx="2542400" cy="48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65"/>
              <a:buFont typeface="Poppins"/>
              <a:buNone/>
            </a:pPr>
            <a:r>
              <a:rPr lang="zh-CN" sz="1065" b="0" i="0" u="none" strike="noStrike" cap="none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Sorgente luminosa: Laser (tecnologia laser ALPD®)</a:t>
            </a:r>
            <a:endParaRPr sz="1065" b="0" i="0" u="none" strike="noStrike" cap="none">
              <a:solidFill>
                <a:srgbClr val="BFBFB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50" name="Google Shape;350;p25"/>
          <p:cNvSpPr txBox="1"/>
          <p:nvPr/>
        </p:nvSpPr>
        <p:spPr>
          <a:xfrm>
            <a:off x="540385" y="2548890"/>
            <a:ext cx="2219325" cy="4514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65"/>
              <a:buFont typeface="Poppins"/>
              <a:buNone/>
            </a:pPr>
            <a:r>
              <a:rPr lang="zh-CN" sz="1065" b="0" i="0" u="none" strike="noStrike" cap="none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Durata di vita della sorgente luminosa: 30.000 ore</a:t>
            </a:r>
            <a:endParaRPr sz="1065" b="0" i="0" u="none" strike="noStrike" cap="none">
              <a:solidFill>
                <a:srgbClr val="BFBFB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51" name="Google Shape;351;p25"/>
          <p:cNvSpPr txBox="1"/>
          <p:nvPr/>
        </p:nvSpPr>
        <p:spPr>
          <a:xfrm>
            <a:off x="540462" y="2885228"/>
            <a:ext cx="2542400" cy="33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65"/>
              <a:buFont typeface="Poppins"/>
              <a:buNone/>
            </a:pPr>
            <a:r>
              <a:rPr lang="zh-CN" sz="1065" b="0" i="0" u="none" strike="noStrike" cap="none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Risoluzione: 4K UHD (3840×2160)</a:t>
            </a:r>
            <a:endParaRPr sz="1065" b="0" i="0" u="none" strike="noStrike" cap="none">
              <a:solidFill>
                <a:srgbClr val="BFBFB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52" name="Google Shape;352;p25"/>
          <p:cNvSpPr txBox="1"/>
          <p:nvPr/>
        </p:nvSpPr>
        <p:spPr>
          <a:xfrm>
            <a:off x="540937" y="3146849"/>
            <a:ext cx="2542400" cy="5835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65"/>
              <a:buFont typeface="Poppins"/>
              <a:buNone/>
            </a:pPr>
            <a:r>
              <a:rPr lang="zh-CN" sz="1065" b="0" i="0" u="none" strike="noStrike" cap="none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Formati supportati: HDR10+, HDR 10, HLG</a:t>
            </a:r>
            <a:endParaRPr sz="1065" b="0" i="0" u="none" strike="noStrike" cap="none">
              <a:solidFill>
                <a:srgbClr val="BFBFB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53" name="Google Shape;353;p25"/>
          <p:cNvSpPr txBox="1"/>
          <p:nvPr/>
        </p:nvSpPr>
        <p:spPr>
          <a:xfrm>
            <a:off x="540462" y="3646182"/>
            <a:ext cx="2542500" cy="148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65"/>
              <a:buFont typeface="Poppins"/>
              <a:buNone/>
            </a:pPr>
            <a:r>
              <a:rPr lang="zh-CN" sz="1065" b="0" i="0" u="none" strike="noStrike" cap="none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3D*: Sì, 3D in Full HD</a:t>
            </a:r>
            <a:endParaRPr sz="1065" b="0" i="0" u="none" strike="noStrike" cap="none">
              <a:solidFill>
                <a:srgbClr val="BFBFB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65"/>
              <a:buFont typeface="Poppins"/>
              <a:buNone/>
            </a:pPr>
            <a:r>
              <a:rPr lang="zh-CN" sz="1065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MEMC: Sì</a:t>
            </a:r>
            <a:endParaRPr sz="1065">
              <a:solidFill>
                <a:srgbClr val="BFBFB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65"/>
              <a:buFont typeface="Poppins"/>
              <a:buNone/>
            </a:pPr>
            <a:r>
              <a:rPr lang="zh-CN" sz="1065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Frequenza di aggiornamento: Fino a 4K @60Hz, fino a 1080p @240Hz</a:t>
            </a:r>
            <a:endParaRPr sz="1065">
              <a:solidFill>
                <a:srgbClr val="BFBFB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65"/>
              <a:buFont typeface="Poppins"/>
              <a:buNone/>
            </a:pPr>
            <a:r>
              <a:rPr lang="zh-CN" sz="1065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Regolazione AI della luminosità: Sì</a:t>
            </a:r>
            <a:endParaRPr sz="1065">
              <a:solidFill>
                <a:srgbClr val="BFBFB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65"/>
              <a:buFont typeface="Poppins"/>
              <a:buNone/>
            </a:pPr>
            <a:r>
              <a:rPr lang="zh-CN" sz="1065" b="0" i="0" u="none" strike="noStrike" cap="none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Protezione degli occhi: Sì</a:t>
            </a:r>
            <a:endParaRPr sz="1065" b="0" i="0" u="none" strike="noStrike" cap="none">
              <a:solidFill>
                <a:srgbClr val="BFBFB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54" name="Google Shape;354;p25"/>
          <p:cNvSpPr txBox="1"/>
          <p:nvPr/>
        </p:nvSpPr>
        <p:spPr>
          <a:xfrm>
            <a:off x="540465" y="5216633"/>
            <a:ext cx="2165200" cy="4292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65"/>
              <a:buFont typeface="Poppins SemiBold"/>
              <a:buNone/>
            </a:pPr>
            <a:r>
              <a:rPr lang="zh-CN" sz="1465" b="1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Ambiente di utilizzo</a:t>
            </a:r>
            <a:endParaRPr sz="1465" b="1">
              <a:solidFill>
                <a:schemeClr val="lt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355" name="Google Shape;355;p25"/>
          <p:cNvSpPr txBox="1"/>
          <p:nvPr/>
        </p:nvSpPr>
        <p:spPr>
          <a:xfrm>
            <a:off x="540385" y="5558155"/>
            <a:ext cx="3512185" cy="4184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65"/>
              <a:buFont typeface="Poppins"/>
              <a:buNone/>
            </a:pPr>
            <a:r>
              <a:rPr lang="zh-CN" sz="1065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Temperatura di funzionamento: </a:t>
            </a:r>
            <a:endParaRPr sz="1065">
              <a:solidFill>
                <a:srgbClr val="BFBFB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65"/>
              <a:buFont typeface="Poppins"/>
              <a:buNone/>
            </a:pPr>
            <a:r>
              <a:rPr lang="zh-CN" sz="1065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5 °C~35 °C</a:t>
            </a:r>
            <a:endParaRPr sz="1065">
              <a:solidFill>
                <a:srgbClr val="BFBFB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56" name="Google Shape;356;p25"/>
          <p:cNvSpPr txBox="1"/>
          <p:nvPr/>
        </p:nvSpPr>
        <p:spPr>
          <a:xfrm>
            <a:off x="540462" y="5804615"/>
            <a:ext cx="2542400" cy="33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65"/>
              <a:buFont typeface="Poppins"/>
              <a:buNone/>
            </a:pPr>
            <a:r>
              <a:rPr lang="zh-CN" sz="1065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Consumo di energia: ≈150W</a:t>
            </a:r>
            <a:endParaRPr sz="1065">
              <a:solidFill>
                <a:srgbClr val="BFBFB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57" name="Google Shape;357;p25"/>
          <p:cNvSpPr txBox="1"/>
          <p:nvPr/>
        </p:nvSpPr>
        <p:spPr>
          <a:xfrm>
            <a:off x="540462" y="6076889"/>
            <a:ext cx="2542400" cy="5835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65"/>
              <a:buFont typeface="Poppins"/>
              <a:buNone/>
            </a:pPr>
            <a:r>
              <a:rPr lang="zh-CN" sz="1065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Rumore: Modalità Standard &lt;24dB @25°C, Distanza: 1m</a:t>
            </a:r>
            <a:endParaRPr sz="1065">
              <a:solidFill>
                <a:srgbClr val="BFBFB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58" name="Google Shape;358;p25"/>
          <p:cNvSpPr txBox="1"/>
          <p:nvPr/>
        </p:nvSpPr>
        <p:spPr>
          <a:xfrm>
            <a:off x="6266170" y="936921"/>
            <a:ext cx="6308000" cy="4292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65"/>
              <a:buFont typeface="Poppins SemiBold"/>
              <a:buNone/>
            </a:pPr>
            <a:r>
              <a:rPr lang="zh-CN" sz="1465" b="1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Audio</a:t>
            </a:r>
            <a:endParaRPr sz="1465" b="1">
              <a:solidFill>
                <a:schemeClr val="lt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359" name="Google Shape;359;p25"/>
          <p:cNvSpPr txBox="1"/>
          <p:nvPr/>
        </p:nvSpPr>
        <p:spPr>
          <a:xfrm>
            <a:off x="6266169" y="1264831"/>
            <a:ext cx="2165200" cy="2564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65"/>
              <a:buFont typeface="Poppins"/>
              <a:buNone/>
            </a:pPr>
            <a:r>
              <a:rPr lang="zh-CN" sz="1065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Altoparlanti: 2 x 12W</a:t>
            </a:r>
            <a:endParaRPr sz="1065">
              <a:solidFill>
                <a:srgbClr val="BFBFB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60" name="Google Shape;360;p25"/>
          <p:cNvSpPr txBox="1"/>
          <p:nvPr/>
        </p:nvSpPr>
        <p:spPr>
          <a:xfrm>
            <a:off x="6266167" y="1488175"/>
            <a:ext cx="2542400" cy="33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65"/>
              <a:buFont typeface="Poppins"/>
              <a:buNone/>
            </a:pPr>
            <a:r>
              <a:rPr lang="zh-CN" sz="1065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Dolby Digital: Sì</a:t>
            </a:r>
            <a:endParaRPr sz="1065">
              <a:solidFill>
                <a:srgbClr val="BFBFB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61" name="Google Shape;361;p25"/>
          <p:cNvSpPr txBox="1"/>
          <p:nvPr/>
        </p:nvSpPr>
        <p:spPr>
          <a:xfrm>
            <a:off x="6266167" y="1737805"/>
            <a:ext cx="2542400" cy="33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65"/>
              <a:buFont typeface="Poppins"/>
              <a:buNone/>
            </a:pPr>
            <a:r>
              <a:rPr lang="zh-CN" sz="1065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Dolby Digital Plus: Sì</a:t>
            </a:r>
            <a:endParaRPr sz="1065">
              <a:solidFill>
                <a:srgbClr val="BFBFB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62" name="Google Shape;362;p25"/>
          <p:cNvSpPr txBox="1"/>
          <p:nvPr/>
        </p:nvSpPr>
        <p:spPr>
          <a:xfrm>
            <a:off x="3270602" y="936921"/>
            <a:ext cx="2542400" cy="4292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65"/>
              <a:buFont typeface="Poppins SemiBold"/>
              <a:buNone/>
            </a:pPr>
            <a:r>
              <a:rPr lang="zh-CN" sz="1465" b="1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Proiezione</a:t>
            </a:r>
            <a:endParaRPr sz="1465" b="1">
              <a:solidFill>
                <a:schemeClr val="lt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363" name="Google Shape;363;p25"/>
          <p:cNvSpPr txBox="1"/>
          <p:nvPr/>
        </p:nvSpPr>
        <p:spPr>
          <a:xfrm>
            <a:off x="3270601" y="1264831"/>
            <a:ext cx="2165200" cy="2564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65"/>
              <a:buFont typeface="Poppins"/>
              <a:buNone/>
            </a:pPr>
            <a:r>
              <a:rPr lang="zh-CN" sz="1065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Rapporto di proiezione: 1,27:1</a:t>
            </a:r>
            <a:endParaRPr sz="1065">
              <a:solidFill>
                <a:srgbClr val="BFBFB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64" name="Google Shape;364;p25"/>
          <p:cNvSpPr txBox="1"/>
          <p:nvPr/>
        </p:nvSpPr>
        <p:spPr>
          <a:xfrm>
            <a:off x="3270885" y="1529080"/>
            <a:ext cx="3013075" cy="459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00"/>
              <a:buFont typeface="Poppins"/>
              <a:buNone/>
            </a:pPr>
            <a:r>
              <a:rPr lang="zh-CN" sz="1000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Dimensione dell'immagine: 60 pollici~200 pollici  (consigliato 80 pollici~120 pollici)</a:t>
            </a:r>
            <a:endParaRPr sz="1000">
              <a:solidFill>
                <a:srgbClr val="BFBFB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65" name="Google Shape;365;p25"/>
          <p:cNvSpPr txBox="1"/>
          <p:nvPr/>
        </p:nvSpPr>
        <p:spPr>
          <a:xfrm>
            <a:off x="3283585" y="1988820"/>
            <a:ext cx="3169285" cy="397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00"/>
              <a:buFont typeface="Poppins"/>
              <a:buNone/>
            </a:pPr>
            <a:r>
              <a:rPr lang="zh-CN" sz="1000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Messa a fuoco automatica: Sì, dToF+Messa</a:t>
            </a:r>
            <a:endParaRPr sz="1000">
              <a:solidFill>
                <a:srgbClr val="BFBFB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00"/>
              <a:buFont typeface="Poppins"/>
              <a:buNone/>
            </a:pPr>
            <a:r>
              <a:rPr lang="zh-CN" sz="1000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a fuoco automatica della fotocamera</a:t>
            </a:r>
            <a:endParaRPr sz="1000">
              <a:solidFill>
                <a:srgbClr val="BFBFB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66" name="Google Shape;366;p25"/>
          <p:cNvSpPr txBox="1"/>
          <p:nvPr/>
        </p:nvSpPr>
        <p:spPr>
          <a:xfrm>
            <a:off x="3264535" y="2350770"/>
            <a:ext cx="3300095" cy="397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00"/>
              <a:buFont typeface="Poppins"/>
              <a:buNone/>
            </a:pPr>
            <a:r>
              <a:rPr lang="zh-CN" sz="1000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Regolazione automatica della distorsione: Sì, ±30°</a:t>
            </a:r>
            <a:endParaRPr sz="1000">
              <a:solidFill>
                <a:srgbClr val="BFBFB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67" name="Google Shape;367;p25"/>
          <p:cNvSpPr txBox="1"/>
          <p:nvPr/>
        </p:nvSpPr>
        <p:spPr>
          <a:xfrm>
            <a:off x="3270885" y="2656205"/>
            <a:ext cx="3182620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00"/>
              <a:buFont typeface="Poppins"/>
              <a:buNone/>
            </a:pPr>
            <a:r>
              <a:rPr lang="zh-CN" sz="1000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Adattamento intelligente allo schermo: Sì</a:t>
            </a:r>
            <a:endParaRPr sz="1000">
              <a:solidFill>
                <a:srgbClr val="BFBFB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68" name="Google Shape;368;p25"/>
          <p:cNvSpPr txBox="1"/>
          <p:nvPr/>
        </p:nvSpPr>
        <p:spPr>
          <a:xfrm>
            <a:off x="3261950" y="2901369"/>
            <a:ext cx="2825600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00"/>
              <a:buFont typeface="Poppins"/>
              <a:buNone/>
            </a:pPr>
            <a:r>
              <a:rPr lang="zh-CN" sz="1000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Evitamento intelligente degli ostacoli: Sì</a:t>
            </a:r>
            <a:endParaRPr sz="1000">
              <a:solidFill>
                <a:srgbClr val="BFBFB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69" name="Google Shape;369;p25"/>
          <p:cNvSpPr txBox="1"/>
          <p:nvPr/>
        </p:nvSpPr>
        <p:spPr>
          <a:xfrm>
            <a:off x="3270883" y="3221927"/>
            <a:ext cx="3012800" cy="428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00"/>
              <a:buFont typeface="Poppins"/>
              <a:buNone/>
            </a:pPr>
            <a:r>
              <a:rPr lang="zh-CN" sz="1000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Metodo di proiezione: Anteriore, posteriore, soffitto anteriore, soffitto posteriore</a:t>
            </a:r>
            <a:endParaRPr sz="1000">
              <a:solidFill>
                <a:srgbClr val="BFBFB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70" name="Google Shape;370;p25"/>
          <p:cNvSpPr txBox="1"/>
          <p:nvPr/>
        </p:nvSpPr>
        <p:spPr>
          <a:xfrm>
            <a:off x="3270599" y="3575746"/>
            <a:ext cx="2542400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00"/>
              <a:buFont typeface="Poppins"/>
              <a:buNone/>
            </a:pPr>
            <a:r>
              <a:rPr lang="zh-CN" sz="1000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Offset di proiezione: 100%</a:t>
            </a:r>
            <a:endParaRPr sz="1000">
              <a:solidFill>
                <a:srgbClr val="BFBFB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71" name="Google Shape;371;p25"/>
          <p:cNvSpPr txBox="1"/>
          <p:nvPr/>
        </p:nvSpPr>
        <p:spPr>
          <a:xfrm>
            <a:off x="3283665" y="4428130"/>
            <a:ext cx="2165200" cy="4292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65"/>
              <a:buFont typeface="Poppins SemiBold"/>
              <a:buNone/>
            </a:pPr>
            <a:r>
              <a:rPr lang="zh-CN" sz="1465" b="1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Sistema</a:t>
            </a:r>
            <a:endParaRPr sz="1465" b="1">
              <a:solidFill>
                <a:schemeClr val="lt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372" name="Google Shape;372;p25"/>
          <p:cNvSpPr txBox="1"/>
          <p:nvPr/>
        </p:nvSpPr>
        <p:spPr>
          <a:xfrm>
            <a:off x="3283664" y="4800988"/>
            <a:ext cx="2542400" cy="33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65"/>
              <a:buFont typeface="Poppins"/>
              <a:buNone/>
            </a:pPr>
            <a:r>
              <a:rPr lang="zh-CN" sz="1065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RAM: 2GB DDR3</a:t>
            </a:r>
            <a:endParaRPr sz="1065">
              <a:solidFill>
                <a:srgbClr val="BFBFB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73" name="Google Shape;373;p25"/>
          <p:cNvSpPr txBox="1"/>
          <p:nvPr/>
        </p:nvSpPr>
        <p:spPr>
          <a:xfrm>
            <a:off x="3283662" y="5061832"/>
            <a:ext cx="2542400" cy="33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65"/>
              <a:buFont typeface="Poppins"/>
              <a:buNone/>
            </a:pPr>
            <a:r>
              <a:rPr lang="zh-CN" sz="1065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Memoria: 32 GB eMMC5.1</a:t>
            </a:r>
            <a:endParaRPr sz="1065">
              <a:solidFill>
                <a:srgbClr val="BFBFB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74" name="Google Shape;374;p25"/>
          <p:cNvSpPr txBox="1"/>
          <p:nvPr/>
        </p:nvSpPr>
        <p:spPr>
          <a:xfrm>
            <a:off x="3283662" y="5322676"/>
            <a:ext cx="2812000" cy="33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65"/>
              <a:buFont typeface="Poppins"/>
              <a:buNone/>
            </a:pPr>
            <a:r>
              <a:rPr lang="zh-CN" sz="1065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Sistema operativo: Google TV</a:t>
            </a:r>
            <a:endParaRPr sz="1065">
              <a:solidFill>
                <a:srgbClr val="BFBFB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75" name="Google Shape;375;p25"/>
          <p:cNvSpPr txBox="1"/>
          <p:nvPr/>
        </p:nvSpPr>
        <p:spPr>
          <a:xfrm>
            <a:off x="6266167" y="2396270"/>
            <a:ext cx="2542400" cy="4292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65"/>
              <a:buFont typeface="Poppins SemiBold"/>
              <a:buNone/>
            </a:pPr>
            <a:r>
              <a:rPr lang="zh-CN" sz="1465" b="1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Accessori</a:t>
            </a:r>
            <a:endParaRPr sz="1465" b="1">
              <a:solidFill>
                <a:schemeClr val="lt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376" name="Google Shape;376;p25"/>
          <p:cNvSpPr txBox="1"/>
          <p:nvPr/>
        </p:nvSpPr>
        <p:spPr>
          <a:xfrm>
            <a:off x="6283325" y="2714625"/>
            <a:ext cx="2981325" cy="459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00"/>
              <a:buFont typeface="Poppins"/>
              <a:buNone/>
            </a:pPr>
            <a:r>
              <a:rPr lang="zh-CN" sz="1000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Spina di alimentazione: </a:t>
            </a:r>
            <a:endParaRPr sz="1000">
              <a:solidFill>
                <a:srgbClr val="BFBFB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00"/>
              <a:buFont typeface="Poppins"/>
              <a:buNone/>
            </a:pPr>
            <a:r>
              <a:rPr lang="zh-CN" sz="1000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180W (18V/10A)</a:t>
            </a:r>
            <a:endParaRPr sz="1000">
              <a:solidFill>
                <a:srgbClr val="BFBFB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77" name="Google Shape;377;p25"/>
          <p:cNvSpPr txBox="1"/>
          <p:nvPr/>
        </p:nvSpPr>
        <p:spPr>
          <a:xfrm>
            <a:off x="6284209" y="3065390"/>
            <a:ext cx="2542400" cy="33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65"/>
              <a:buFont typeface="Poppins"/>
              <a:buNone/>
            </a:pPr>
            <a:r>
              <a:rPr lang="zh-CN" sz="1065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Cavo CA x1</a:t>
            </a:r>
            <a:endParaRPr sz="1065">
              <a:solidFill>
                <a:srgbClr val="BFBFB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78" name="Google Shape;378;p25"/>
          <p:cNvSpPr txBox="1"/>
          <p:nvPr/>
        </p:nvSpPr>
        <p:spPr>
          <a:xfrm>
            <a:off x="6283574" y="3310196"/>
            <a:ext cx="2542400" cy="33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65"/>
              <a:buFont typeface="Poppins"/>
              <a:buNone/>
            </a:pPr>
            <a:r>
              <a:rPr lang="zh-CN" sz="1065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Telecomando x1</a:t>
            </a:r>
            <a:endParaRPr sz="1065">
              <a:solidFill>
                <a:srgbClr val="BFBFB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79" name="Google Shape;379;p25"/>
          <p:cNvSpPr txBox="1"/>
          <p:nvPr/>
        </p:nvSpPr>
        <p:spPr>
          <a:xfrm>
            <a:off x="6283574" y="3588831"/>
            <a:ext cx="2542400" cy="33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65"/>
              <a:buFont typeface="Poppins"/>
              <a:buNone/>
            </a:pPr>
            <a:r>
              <a:rPr lang="zh-CN" sz="1065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Manuale d'uso x1</a:t>
            </a:r>
            <a:endParaRPr sz="1065">
              <a:solidFill>
                <a:srgbClr val="BFBFB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80" name="Google Shape;380;p25"/>
          <p:cNvSpPr txBox="1"/>
          <p:nvPr/>
        </p:nvSpPr>
        <p:spPr>
          <a:xfrm>
            <a:off x="8932096" y="936921"/>
            <a:ext cx="2165200" cy="4292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65"/>
              <a:buFont typeface="Poppins SemiBold"/>
              <a:buNone/>
            </a:pPr>
            <a:r>
              <a:rPr lang="zh-CN" sz="1465" b="1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Connettività</a:t>
            </a:r>
            <a:endParaRPr sz="1465" b="1">
              <a:solidFill>
                <a:schemeClr val="lt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381" name="Google Shape;381;p25"/>
          <p:cNvSpPr txBox="1"/>
          <p:nvPr/>
        </p:nvSpPr>
        <p:spPr>
          <a:xfrm>
            <a:off x="8932095" y="1264831"/>
            <a:ext cx="2165200" cy="2564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65"/>
              <a:buFont typeface="Poppins"/>
              <a:buNone/>
            </a:pPr>
            <a:r>
              <a:rPr lang="zh-CN" sz="1065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Ingresso: USB2.0 x 2</a:t>
            </a:r>
            <a:endParaRPr sz="1065">
              <a:solidFill>
                <a:srgbClr val="BFBFB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82" name="Google Shape;382;p25"/>
          <p:cNvSpPr txBox="1"/>
          <p:nvPr/>
        </p:nvSpPr>
        <p:spPr>
          <a:xfrm>
            <a:off x="8932101" y="1488175"/>
            <a:ext cx="2745200" cy="33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65"/>
              <a:buFont typeface="Poppins"/>
              <a:buNone/>
            </a:pPr>
            <a:r>
              <a:rPr lang="zh-CN" sz="1065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HDMI 2.1 x 1, HDMI eARC x 1</a:t>
            </a:r>
            <a:endParaRPr sz="1065">
              <a:solidFill>
                <a:srgbClr val="BFBFB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83" name="Google Shape;383;p25"/>
          <p:cNvSpPr txBox="1"/>
          <p:nvPr/>
        </p:nvSpPr>
        <p:spPr>
          <a:xfrm>
            <a:off x="8931910" y="1659890"/>
            <a:ext cx="1330325" cy="33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65"/>
              <a:buFont typeface="Poppins"/>
              <a:buNone/>
            </a:pPr>
            <a:r>
              <a:rPr lang="zh-CN" sz="1065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DC-IN x 1</a:t>
            </a:r>
            <a:endParaRPr sz="1065">
              <a:solidFill>
                <a:srgbClr val="BFBFB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84" name="Google Shape;384;p25"/>
          <p:cNvSpPr txBox="1"/>
          <p:nvPr/>
        </p:nvSpPr>
        <p:spPr>
          <a:xfrm>
            <a:off x="8932093" y="1886056"/>
            <a:ext cx="2542400" cy="33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65"/>
              <a:buFont typeface="Poppins"/>
              <a:buNone/>
            </a:pPr>
            <a:r>
              <a:rPr lang="zh-CN" sz="1065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Uscita: Audio 3,5 mm x 1</a:t>
            </a:r>
            <a:endParaRPr sz="1065">
              <a:solidFill>
                <a:srgbClr val="BFBFB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85" name="Google Shape;385;p25"/>
          <p:cNvSpPr txBox="1"/>
          <p:nvPr/>
        </p:nvSpPr>
        <p:spPr>
          <a:xfrm>
            <a:off x="8932093" y="2392438"/>
            <a:ext cx="2542400" cy="48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65"/>
              <a:buFont typeface="Poppins"/>
              <a:buNone/>
            </a:pPr>
            <a:r>
              <a:rPr lang="zh-CN" sz="1065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"WiFi: Wi-Fi 6 Dual-band 2.4/5GHz, </a:t>
            </a:r>
            <a:endParaRPr sz="1065">
              <a:solidFill>
                <a:srgbClr val="BFBFB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65"/>
              <a:buFont typeface="Poppins"/>
              <a:buNone/>
            </a:pPr>
            <a:r>
              <a:rPr lang="zh-CN" sz="1065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802.11a/b/g/n/ac/ax"</a:t>
            </a:r>
            <a:endParaRPr sz="1065">
              <a:solidFill>
                <a:srgbClr val="BFBFB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86" name="Google Shape;386;p25"/>
          <p:cNvSpPr txBox="1"/>
          <p:nvPr/>
        </p:nvSpPr>
        <p:spPr>
          <a:xfrm>
            <a:off x="8932093" y="2825458"/>
            <a:ext cx="2542400" cy="33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65"/>
              <a:buFont typeface="Poppins"/>
              <a:buNone/>
            </a:pPr>
            <a:r>
              <a:rPr lang="zh-CN" sz="1065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Bluetooth: Bluetooth 5.2/BLE</a:t>
            </a:r>
            <a:endParaRPr sz="1065" strike="sngStrike">
              <a:solidFill>
                <a:srgbClr val="FF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87" name="Google Shape;387;p25"/>
          <p:cNvSpPr txBox="1"/>
          <p:nvPr/>
        </p:nvSpPr>
        <p:spPr>
          <a:xfrm>
            <a:off x="8932096" y="3217235"/>
            <a:ext cx="2542400" cy="4292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65"/>
              <a:buFont typeface="Poppins SemiBold"/>
              <a:buNone/>
            </a:pPr>
            <a:r>
              <a:rPr lang="zh-CN" sz="1465" b="1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Dimensioni e peso</a:t>
            </a:r>
            <a:endParaRPr sz="1465" b="1">
              <a:solidFill>
                <a:schemeClr val="lt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388" name="Google Shape;388;p25"/>
          <p:cNvSpPr txBox="1"/>
          <p:nvPr/>
        </p:nvSpPr>
        <p:spPr>
          <a:xfrm>
            <a:off x="8931910" y="3537155"/>
            <a:ext cx="2438400" cy="33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65"/>
              <a:buFont typeface="Poppins"/>
              <a:buNone/>
            </a:pPr>
            <a:r>
              <a:rPr lang="zh-CN" sz="1065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236 × 201,5 × 167 mm / 3,98 kg</a:t>
            </a:r>
            <a:endParaRPr sz="1065">
              <a:solidFill>
                <a:srgbClr val="BFBFB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89" name="Google Shape;389;p25"/>
          <p:cNvSpPr txBox="1"/>
          <p:nvPr/>
        </p:nvSpPr>
        <p:spPr>
          <a:xfrm>
            <a:off x="3283662" y="5580486"/>
            <a:ext cx="2812000" cy="1077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65"/>
              <a:buFont typeface="Poppins"/>
              <a:buNone/>
            </a:pPr>
            <a:r>
              <a:rPr lang="zh-CN" sz="1065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Contenuti: Netflix, YouTube, Prime Video, Hulu, Disney+...</a:t>
            </a:r>
            <a:endParaRPr sz="1065">
              <a:solidFill>
                <a:srgbClr val="BFBFB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065"/>
              <a:buFont typeface="Poppins"/>
              <a:buNone/>
            </a:pPr>
            <a:r>
              <a:rPr lang="zh-CN" sz="1065">
                <a:solidFill>
                  <a:srgbClr val="B7B7B7"/>
                </a:solidFill>
                <a:latin typeface="Poppins"/>
                <a:ea typeface="Poppins"/>
                <a:cs typeface="Poppins"/>
                <a:sym typeface="Poppins"/>
              </a:rPr>
              <a:t>Chromecast built-in: Sì</a:t>
            </a:r>
            <a:endParaRPr sz="1065">
              <a:solidFill>
                <a:srgbClr val="B7B7B7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65"/>
              <a:buFont typeface="Poppins"/>
              <a:buNone/>
            </a:pPr>
            <a:r>
              <a:rPr lang="zh-CN" sz="1065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OTA: Sì</a:t>
            </a:r>
            <a:endParaRPr sz="1065">
              <a:solidFill>
                <a:srgbClr val="BFBFB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90" name="Google Shape;390;p25"/>
          <p:cNvSpPr txBox="1"/>
          <p:nvPr/>
        </p:nvSpPr>
        <p:spPr>
          <a:xfrm>
            <a:off x="3287744" y="3896421"/>
            <a:ext cx="2542400" cy="32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00"/>
              <a:buFont typeface="Poppins"/>
              <a:buNone/>
            </a:pPr>
            <a:r>
              <a:rPr lang="zh-CN" sz="1000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Zoom: 100% - 50%</a:t>
            </a:r>
            <a:endParaRPr sz="1000">
              <a:solidFill>
                <a:srgbClr val="BFBFB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91" name="Google Shape;391;p25"/>
          <p:cNvSpPr txBox="1"/>
          <p:nvPr/>
        </p:nvSpPr>
        <p:spPr>
          <a:xfrm>
            <a:off x="6993583" y="5260296"/>
            <a:ext cx="4045200" cy="645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665"/>
              <a:buFont typeface="Poppins"/>
              <a:buNone/>
            </a:pPr>
            <a:r>
              <a:rPr lang="zh-CN" sz="665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* Questo valore di luminosità rappresenta il valore medio della produzione di massa, misurato in conformità allo standard ISO 21118, in condizioni di laboratorio ideali in modalità ad alta potenza.</a:t>
            </a:r>
            <a:endParaRPr sz="665">
              <a:solidFill>
                <a:srgbClr val="BFBFB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92" name="Google Shape;392;p25"/>
          <p:cNvSpPr txBox="1"/>
          <p:nvPr/>
        </p:nvSpPr>
        <p:spPr>
          <a:xfrm>
            <a:off x="6267301" y="1986021"/>
            <a:ext cx="2542400" cy="33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65"/>
              <a:buFont typeface="Poppins"/>
              <a:buNone/>
            </a:pPr>
            <a:r>
              <a:rPr lang="zh-CN" sz="1065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DTS:X: Sì</a:t>
            </a:r>
            <a:endParaRPr sz="1065">
              <a:solidFill>
                <a:srgbClr val="BFBFB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93" name="Google Shape;393;p25"/>
          <p:cNvSpPr txBox="1"/>
          <p:nvPr/>
        </p:nvSpPr>
        <p:spPr>
          <a:xfrm>
            <a:off x="6267307" y="3849048"/>
            <a:ext cx="2542400" cy="33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65"/>
              <a:buFont typeface="Poppins"/>
              <a:buNone/>
            </a:pPr>
            <a:r>
              <a:rPr lang="zh-CN" sz="1065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Panno per pulire x1</a:t>
            </a:r>
            <a:endParaRPr sz="1065">
              <a:solidFill>
                <a:srgbClr val="BFBFB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94" name="Google Shape;394;p25"/>
          <p:cNvSpPr txBox="1"/>
          <p:nvPr/>
        </p:nvSpPr>
        <p:spPr>
          <a:xfrm>
            <a:off x="8932093" y="2123947"/>
            <a:ext cx="2542400" cy="33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65"/>
              <a:buFont typeface="Poppins"/>
              <a:buNone/>
            </a:pPr>
            <a:r>
              <a:rPr lang="zh-CN" sz="1065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SPDIF x 1</a:t>
            </a:r>
            <a:endParaRPr sz="1065">
              <a:solidFill>
                <a:srgbClr val="BFBFB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95" name="Google Shape;395;p25"/>
          <p:cNvSpPr txBox="1"/>
          <p:nvPr/>
        </p:nvSpPr>
        <p:spPr>
          <a:xfrm>
            <a:off x="10105926" y="1649781"/>
            <a:ext cx="2542400" cy="33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65"/>
              <a:buFont typeface="Poppins"/>
              <a:buNone/>
            </a:pPr>
            <a:r>
              <a:rPr lang="zh-CN" sz="1065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LAN x 1</a:t>
            </a:r>
            <a:endParaRPr sz="1065">
              <a:solidFill>
                <a:srgbClr val="BFBFB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96" name="Google Shape;396;p25"/>
          <p:cNvSpPr txBox="1"/>
          <p:nvPr/>
        </p:nvSpPr>
        <p:spPr>
          <a:xfrm>
            <a:off x="6284209" y="4096776"/>
            <a:ext cx="2542400" cy="33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065"/>
              <a:buFont typeface="Poppins"/>
              <a:buNone/>
            </a:pPr>
            <a:r>
              <a:rPr lang="zh-CN" sz="1065">
                <a:solidFill>
                  <a:srgbClr val="B7B7B7"/>
                </a:solidFill>
                <a:latin typeface="Poppins"/>
                <a:ea typeface="Poppins"/>
                <a:cs typeface="Poppins"/>
                <a:sym typeface="Poppins"/>
              </a:rPr>
              <a:t>Batterie AAA</a:t>
            </a:r>
            <a:endParaRPr sz="1065">
              <a:solidFill>
                <a:srgbClr val="B7B7B7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97" name="Google Shape;397;p25"/>
          <p:cNvSpPr txBox="1"/>
          <p:nvPr/>
        </p:nvSpPr>
        <p:spPr>
          <a:xfrm>
            <a:off x="6993583" y="5793696"/>
            <a:ext cx="4045200" cy="28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665"/>
              <a:buFont typeface="Poppins"/>
              <a:buNone/>
            </a:pPr>
            <a:r>
              <a:rPr lang="zh-CN" sz="665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* Il Blu-ray 3D sarà disponibile dopo gli aggiornamenti OTA di giugno.</a:t>
            </a:r>
            <a:endParaRPr sz="665">
              <a:solidFill>
                <a:srgbClr val="BFBFB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PS">
  <a:themeElements>
    <a:clrScheme name="WP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1827</Words>
  <Application>Microsoft Office PowerPoint</Application>
  <PresentationFormat>Breitbild</PresentationFormat>
  <Paragraphs>69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Poppins</vt:lpstr>
      <vt:lpstr>Poppins SemiBold</vt:lpstr>
      <vt:lpstr>Calibri</vt:lpstr>
      <vt:lpstr>Arial</vt:lpstr>
      <vt:lpstr>WPS</vt:lpstr>
      <vt:lpstr>Mars Pro 2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Mars Pro 2</dc:title>
  <dc:creator>Rudi Jurisic / AQIPA</dc:creator>
  <cp:lastModifiedBy>Rudi Jurisic / AQIPA</cp:lastModifiedBy>
  <cp:revision>2</cp:revision>
  <dcterms:created xsi:type="dcterms:W3CDTF">2023-08-09T12:44:00Z</dcterms:created>
  <dcterms:modified xsi:type="dcterms:W3CDTF">2024-06-04T14:27:15Z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D535BA54F134412AA25DFAA171A00842_13</vt:lpwstr>
  </property>
  <property fmtid="{D5CDD505-2E9C-101B-9397-08002B2CF9AE}" pid="3" name="KSOProductBuildVer">
    <vt:lpwstr>2052-12.1.0.16417</vt:lpwstr>
  </property>
</Properties>
</file>